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8"/>
  </p:notesMasterIdLst>
  <p:sldIdLst>
    <p:sldId id="859" r:id="rId2"/>
    <p:sldId id="1140" r:id="rId3"/>
    <p:sldId id="1143" r:id="rId4"/>
    <p:sldId id="1144" r:id="rId5"/>
    <p:sldId id="1145" r:id="rId6"/>
    <p:sldId id="1146" r:id="rId7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10" d="100"/>
          <a:sy n="110" d="100"/>
        </p:scale>
        <p:origin x="432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九年级</a:t>
            </a:r>
            <a:r>
              <a:rPr lang="en-US" altLang="zh-CN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中考 江苏专版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99565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第三部分　提优冲刺篇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95709"/>
            <a:ext cx="11523345" cy="1069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冲刺</a:t>
            </a:r>
            <a:r>
              <a:rPr lang="zh-CN" altLang="en-US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训练  </a:t>
            </a:r>
            <a:r>
              <a:rPr lang="en-US" altLang="zh-CN" sz="4800" b="0" dirty="0" smtClean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1</a:t>
            </a:r>
            <a:endParaRPr lang="en-US" altLang="zh-CN" sz="4800" b="0" dirty="0" smtClean="0">
              <a:solidFill>
                <a:srgbClr val="000000"/>
              </a:solidFill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494637"/>
            <a:ext cx="11485848" cy="1200329"/>
          </a:xfrm>
        </p:spPr>
        <p:txBody>
          <a:bodyPr/>
          <a:lstStyle/>
          <a:p>
            <a:pPr algn="dist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讲述了著名中国诗人余光中的生平、成就及其对汉语的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热爱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之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情。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1115678"/>
            <a:ext cx="11485848" cy="1305210"/>
          </a:xfrm>
          <a:prstGeom prst="rect">
            <a:avLst/>
          </a:prstGeom>
        </p:spPr>
      </p:pic>
      <p:pic>
        <p:nvPicPr>
          <p:cNvPr id="4" name="语篇导航-DA.eps" descr="id:2147486413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13928" y="2628563"/>
            <a:ext cx="1651000" cy="403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14517"/>
            <a:ext cx="11485848" cy="2215991"/>
          </a:xfrm>
        </p:spPr>
        <p:txBody>
          <a:bodyPr/>
          <a:lstStyle/>
          <a:p>
            <a:pPr algn="dist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zh-CN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was a poet known for the nostalgia</a:t>
            </a:r>
            <a:r>
              <a:rPr lang="zh-CN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怀旧</a:t>
            </a:r>
            <a:r>
              <a:rPr lang="zh-CN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describes in his poems</a:t>
            </a:r>
            <a:r>
              <a:rPr lang="en-US" altLang="zh-CN" sz="23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Now, it’s time for us to </a:t>
            </a:r>
            <a:r>
              <a:rPr lang="en-US" altLang="zh-CN" sz="23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zh-CN" altLang="zh-CN" sz="23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3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 </a:t>
            </a:r>
            <a:r>
              <a:rPr lang="zh-CN" altLang="zh-CN" sz="23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3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</a:t>
            </a:r>
            <a:r>
              <a:rPr lang="en-US" altLang="zh-CN" sz="23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our nostalgia for this great writer</a:t>
            </a:r>
            <a:r>
              <a:rPr lang="en-US" altLang="zh-CN" sz="23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 December 14th, 2017, the famous Chinese poet Yu 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Guangzhong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passed away in Taiwan, China</a:t>
            </a:r>
            <a:r>
              <a:rPr lang="en-US" altLang="zh-CN" sz="23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was born in 1928 in Nanjing, Jiangsu</a:t>
            </a:r>
            <a:r>
              <a:rPr lang="en-US" altLang="zh-CN" sz="23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Yu and his family moved to Taiwan, China in the 1950</a:t>
            </a:r>
            <a:r>
              <a:rPr lang="en-US" altLang="zh-CN" sz="2300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sz="23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lived and worked there </a:t>
            </a:r>
            <a:endParaRPr lang="en-US" altLang="zh-CN" sz="23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3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</a:t>
            </a:r>
            <a:r>
              <a:rPr lang="zh-CN" altLang="zh-CN" sz="23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3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         </a:t>
            </a:r>
            <a:r>
              <a:rPr lang="zh-CN" altLang="zh-CN" sz="23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his death</a:t>
            </a:r>
            <a:r>
              <a:rPr lang="en-US" altLang="zh-CN" sz="23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3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1882" y="836712"/>
            <a:ext cx="4176520" cy="588510"/>
          </a:xfrm>
          <a:prstGeom prst="rect">
            <a:avLst/>
          </a:prstGeom>
        </p:spPr>
      </p:pic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3573016"/>
            <a:ext cx="11485848" cy="17912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 eaLnBrk="1" hangingPunct="0">
              <a:lnSpc>
                <a:spcPct val="120000"/>
              </a:lnSpc>
              <a:spcAft>
                <a:spcPts val="0"/>
              </a:spcAft>
            </a:pPr>
            <a:r>
              <a:rPr lang="en-US" altLang="zh-CN" sz="23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en-US" altLang="zh-CN" sz="23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3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3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3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3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考查动词的用法。句意：现在</a:t>
            </a:r>
            <a:r>
              <a:rPr lang="en-US" altLang="zh-CN" sz="23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3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是我们表达对这位伟大作家的怀念的时候了。根据</a:t>
            </a:r>
            <a:r>
              <a:rPr lang="en-US" altLang="zh-CN" sz="23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300" b="1" u="wavy" dirty="0" smtClean="0">
                <a:solidFill>
                  <a:srgbClr val="FF0000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time for us to</a:t>
            </a:r>
            <a:r>
              <a:rPr lang="en-US" altLang="zh-CN" sz="23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... our nostalgia for this great writer.”</a:t>
            </a:r>
            <a:r>
              <a:rPr lang="zh-CN" altLang="zh-CN" sz="23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sz="23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3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此处是指表达对这位伟大</a:t>
            </a:r>
            <a:endParaRPr lang="en-US" altLang="zh-CN" sz="2300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</a:pPr>
            <a:endParaRPr lang="en-US" altLang="zh-CN" sz="2300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</a:pPr>
            <a:r>
              <a:rPr lang="zh-CN" altLang="zh-CN" sz="23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作家的怀念</a:t>
            </a:r>
            <a:r>
              <a:rPr lang="en-US" altLang="zh-CN" sz="23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sz="23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express</a:t>
            </a:r>
            <a:r>
              <a:rPr lang="zh-CN" altLang="zh-CN" sz="23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表达</a:t>
            </a:r>
            <a:r>
              <a:rPr lang="en-US" altLang="zh-CN" sz="23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3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不定式</a:t>
            </a:r>
            <a:r>
              <a:rPr lang="en-US" altLang="zh-CN" sz="23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zh-CN" altLang="zh-CN" sz="23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后接动词原形。故填</a:t>
            </a:r>
            <a:r>
              <a:rPr lang="en-US" altLang="zh-CN" sz="23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express</a:t>
            </a:r>
            <a:r>
              <a:rPr lang="zh-CN" altLang="zh-CN" sz="23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3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908600" y="4436794"/>
            <a:ext cx="8159774" cy="4764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  <a:spcAft>
                <a:spcPts val="0"/>
              </a:spcAft>
            </a:pPr>
            <a:r>
              <a:rPr lang="en-US" altLang="zh-CN" sz="2300" dirty="0">
                <a:solidFill>
                  <a:srgbClr val="00AEEF"/>
                </a:solidFill>
                <a:cs typeface="Times New Roman" panose="02020603050405020304" pitchFamily="18" charset="0"/>
              </a:rPr>
              <a:t>it</a:t>
            </a:r>
            <a:r>
              <a:rPr lang="en-US" altLang="zh-CN" sz="2300" dirty="0">
                <a:solidFill>
                  <a:srgbClr val="00AEEF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300" dirty="0">
                <a:solidFill>
                  <a:srgbClr val="00AEEF"/>
                </a:solidFill>
                <a:cs typeface="Times New Roman" panose="02020603050405020304" pitchFamily="18" charset="0"/>
              </a:rPr>
              <a:t>is</a:t>
            </a:r>
            <a:r>
              <a:rPr lang="en-US" altLang="zh-CN" sz="2300" dirty="0">
                <a:solidFill>
                  <a:srgbClr val="00AEEF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300" dirty="0">
                <a:solidFill>
                  <a:srgbClr val="00AEEF"/>
                </a:solidFill>
                <a:cs typeface="Times New Roman" panose="02020603050405020304" pitchFamily="18" charset="0"/>
              </a:rPr>
              <a:t>high</a:t>
            </a:r>
            <a:r>
              <a:rPr lang="en-US" altLang="zh-CN" sz="2300" dirty="0">
                <a:solidFill>
                  <a:srgbClr val="00AEEF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300" dirty="0">
                <a:solidFill>
                  <a:srgbClr val="00AEEF"/>
                </a:solidFill>
                <a:cs typeface="Times New Roman" panose="02020603050405020304" pitchFamily="18" charset="0"/>
              </a:rPr>
              <a:t>time</a:t>
            </a:r>
            <a:r>
              <a:rPr lang="en-US" altLang="zh-CN" sz="2300" dirty="0">
                <a:solidFill>
                  <a:srgbClr val="00AEEF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300" dirty="0">
                <a:solidFill>
                  <a:srgbClr val="00AEEF"/>
                </a:solidFill>
                <a:cs typeface="Times New Roman" panose="02020603050405020304" pitchFamily="18" charset="0"/>
              </a:rPr>
              <a:t>for</a:t>
            </a:r>
            <a:r>
              <a:rPr lang="en-US" altLang="zh-CN" sz="2300" dirty="0">
                <a:solidFill>
                  <a:srgbClr val="00AEEF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300" dirty="0" err="1">
                <a:solidFill>
                  <a:srgbClr val="00AEEF"/>
                </a:solidFill>
                <a:cs typeface="Times New Roman" panose="02020603050405020304" pitchFamily="18" charset="0"/>
              </a:rPr>
              <a:t>sb</a:t>
            </a:r>
            <a:r>
              <a:rPr lang="en-US" altLang="zh-CN" sz="2300" dirty="0">
                <a:solidFill>
                  <a:srgbClr val="00AEEF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300" dirty="0">
                <a:solidFill>
                  <a:srgbClr val="00AEEF"/>
                </a:solidFill>
                <a:cs typeface="Times New Roman" panose="02020603050405020304" pitchFamily="18" charset="0"/>
              </a:rPr>
              <a:t>to</a:t>
            </a:r>
            <a:r>
              <a:rPr lang="en-US" altLang="zh-CN" sz="2300" dirty="0">
                <a:solidFill>
                  <a:srgbClr val="00AEEF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300" dirty="0">
                <a:solidFill>
                  <a:srgbClr val="00AEEF"/>
                </a:solidFill>
                <a:cs typeface="Times New Roman" panose="02020603050405020304" pitchFamily="18" charset="0"/>
              </a:rPr>
              <a:t>do</a:t>
            </a:r>
            <a:r>
              <a:rPr lang="en-US" altLang="zh-CN" sz="2300" dirty="0">
                <a:solidFill>
                  <a:srgbClr val="00AEEF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300" dirty="0" err="1">
                <a:solidFill>
                  <a:srgbClr val="00AEEF"/>
                </a:solidFill>
                <a:cs typeface="Times New Roman" panose="02020603050405020304" pitchFamily="18" charset="0"/>
              </a:rPr>
              <a:t>sth</a:t>
            </a:r>
            <a:r>
              <a:rPr lang="en-US" altLang="zh-CN" sz="2300" dirty="0">
                <a:solidFill>
                  <a:srgbClr val="00AEEF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sz="2300" dirty="0">
                <a:solidFill>
                  <a:srgbClr val="00AEEF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对某人来说正是做某事的时间</a:t>
            </a:r>
            <a:endParaRPr lang="zh-CN" altLang="zh-CN" sz="230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内容占位符 4"/>
          <p:cNvSpPr txBox="1">
            <a:spLocks/>
          </p:cNvSpPr>
          <p:nvPr/>
        </p:nvSpPr>
        <p:spPr bwMode="auto">
          <a:xfrm>
            <a:off x="360854" y="5302832"/>
            <a:ext cx="11485848" cy="13665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20000"/>
              </a:lnSpc>
              <a:spcAft>
                <a:spcPts val="0"/>
              </a:spcAft>
            </a:pPr>
            <a:r>
              <a:rPr lang="en-US" altLang="zh-CN" sz="23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2. [</a:t>
            </a:r>
            <a:r>
              <a:rPr lang="zh-CN" altLang="zh-CN" sz="23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3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3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考查介词的用法。句意：他在那里生活和工作</a:t>
            </a:r>
            <a:r>
              <a:rPr lang="en-US" altLang="zh-CN" sz="23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3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直到去世。根据</a:t>
            </a:r>
            <a:r>
              <a:rPr lang="en-US" altLang="zh-CN" sz="23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“He lived and worked there... his death.”</a:t>
            </a:r>
            <a:r>
              <a:rPr lang="zh-CN" altLang="zh-CN" sz="23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sz="23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3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此处是指他在那里生活和工作</a:t>
            </a:r>
            <a:r>
              <a:rPr lang="en-US" altLang="zh-CN" sz="23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3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直到去世</a:t>
            </a:r>
            <a:r>
              <a:rPr lang="en-US" altLang="zh-CN" sz="23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sz="23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until</a:t>
            </a:r>
            <a:r>
              <a:rPr lang="zh-CN" altLang="zh-CN" sz="23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直到。故填</a:t>
            </a:r>
            <a:r>
              <a:rPr lang="en-US" altLang="zh-CN" sz="23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until</a:t>
            </a:r>
            <a:r>
              <a:rPr lang="zh-CN" altLang="zh-CN" sz="23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3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2115012" y="1812491"/>
            <a:ext cx="1412053" cy="4462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300" dirty="0">
                <a:cs typeface="Times New Roman" panose="02020603050405020304" pitchFamily="18" charset="0"/>
              </a:rPr>
              <a:t>express</a:t>
            </a:r>
            <a:r>
              <a:rPr lang="zh-CN" altLang="zh-CN" sz="2300" dirty="0">
                <a:cs typeface="Times New Roman" panose="02020603050405020304" pitchFamily="18" charset="0"/>
              </a:rPr>
              <a:t>　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1109570" y="3127485"/>
            <a:ext cx="1069524" cy="4462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300" dirty="0">
                <a:cs typeface="Times New Roman" panose="02020603050405020304" pitchFamily="18" charset="0"/>
              </a:rPr>
              <a:t>until</a:t>
            </a:r>
            <a:r>
              <a:rPr lang="zh-CN" altLang="zh-CN" sz="2300" dirty="0">
                <a:cs typeface="Times New Roman" panose="02020603050405020304" pitchFamily="18" charset="0"/>
              </a:rPr>
              <a:t>　</a:t>
            </a:r>
            <a:endParaRPr lang="zh-CN" altLang="en-US" dirty="0"/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327083" y="4401716"/>
            <a:ext cx="564674" cy="4446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13746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8" grpId="0"/>
      <p:bldP spid="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815882"/>
          </a:xfrm>
        </p:spPr>
        <p:txBody>
          <a:bodyPr/>
          <a:lstStyle/>
          <a:p>
            <a:pPr indent="609600" hangingPunct="0">
              <a:lnSpc>
                <a:spcPct val="14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000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Nostalgia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Yu’s 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         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poem in which he expresses his homesickness for the Chinese mainland when he was in Taiwan, China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poem came out in 1971, and it remains highly popular 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          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Chinese speakers worldwide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Even those who know little about literature enjoy lines from the poem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poem is </a:t>
            </a:r>
            <a:r>
              <a:rPr lang="en-US" altLang="zh-CN" sz="2000" u="sng" dirty="0" err="1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             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Chinese high school textbooks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5"/>
          <p:cNvSpPr txBox="1">
            <a:spLocks/>
          </p:cNvSpPr>
          <p:nvPr/>
        </p:nvSpPr>
        <p:spPr bwMode="auto">
          <a:xfrm>
            <a:off x="334566" y="2492896"/>
            <a:ext cx="11512136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3. [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考查形容词的用法。句意：《乡愁》是余光中在中国台湾时表达他对祖国大陆思乡之情的著名作品。根据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000" b="1" i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Nostalgia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Yu’</a:t>
            </a:r>
            <a:r>
              <a:rPr lang="en-US" altLang="zh-CN" sz="2000" b="1" i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... poem in which he expresses his homesickness for the Chinese mainland when he was in Taiwan, China.”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此处是指余光中的著作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famous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有名的。故填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famous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6"/>
          <p:cNvSpPr txBox="1">
            <a:spLocks/>
          </p:cNvSpPr>
          <p:nvPr/>
        </p:nvSpPr>
        <p:spPr bwMode="auto">
          <a:xfrm>
            <a:off x="334566" y="3789040"/>
            <a:ext cx="11512136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4. [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考查介词的用法。句意：这首诗于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1971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年出版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至今仍深受全球讲中文的人们的喜爱。根据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 poem came out in 1971, and it remains highly popular...Chinese speakers worldwide.”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此处是指这首诗于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1971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年出版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至今仍深受全球讲中文的人们的喜爱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among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中。故填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among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7"/>
          <p:cNvSpPr txBox="1">
            <a:spLocks/>
          </p:cNvSpPr>
          <p:nvPr/>
        </p:nvSpPr>
        <p:spPr bwMode="auto">
          <a:xfrm>
            <a:off x="334566" y="5085184"/>
            <a:ext cx="11512136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5. [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考查动词的用法。句意：这首诗被收入中国高中教科书。根据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 poem is... in Chinese high school textbooks.”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此处是指这首诗被收入中国高中教科书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include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包括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此处用过去分词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included,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构成被动语态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被包括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included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3358509" y="738294"/>
            <a:ext cx="123944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40000"/>
              </a:lnSpc>
            </a:pPr>
            <a:r>
              <a:rPr lang="en-US" altLang="zh-CN" sz="2000" dirty="0">
                <a:cs typeface="Times New Roman" panose="02020603050405020304" pitchFamily="18" charset="0"/>
              </a:rPr>
              <a:t>famous</a:t>
            </a:r>
            <a:r>
              <a:rPr lang="zh-CN" altLang="zh-CN" sz="2000" dirty="0">
                <a:cs typeface="Times New Roman" panose="02020603050405020304" pitchFamily="18" charset="0"/>
              </a:rPr>
              <a:t>　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10666927" y="1121470"/>
            <a:ext cx="118333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40000"/>
              </a:lnSpc>
            </a:pPr>
            <a:r>
              <a:rPr lang="en-US" altLang="zh-CN" sz="2000" dirty="0">
                <a:cs typeface="Times New Roman" panose="02020603050405020304" pitchFamily="18" charset="0"/>
              </a:rPr>
              <a:t>among</a:t>
            </a:r>
            <a:r>
              <a:rPr lang="zh-CN" altLang="zh-CN" sz="2000" dirty="0">
                <a:cs typeface="Times New Roman" panose="02020603050405020304" pitchFamily="18" charset="0"/>
              </a:rPr>
              <a:t>　</a:t>
            </a:r>
            <a:endParaRPr lang="zh-CN" altLang="en-US" dirty="0"/>
          </a:p>
        </p:txBody>
      </p:sp>
      <p:sp>
        <p:nvSpPr>
          <p:cNvPr id="11" name="矩形 10"/>
          <p:cNvSpPr/>
          <p:nvPr/>
        </p:nvSpPr>
        <p:spPr>
          <a:xfrm>
            <a:off x="1771883" y="2018454"/>
            <a:ext cx="138211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40000"/>
              </a:lnSpc>
            </a:pPr>
            <a:r>
              <a:rPr lang="en-US" altLang="zh-CN" sz="2000" dirty="0">
                <a:cs typeface="Times New Roman" panose="02020603050405020304" pitchFamily="18" charset="0"/>
              </a:rPr>
              <a:t>included</a:t>
            </a:r>
            <a:r>
              <a:rPr lang="zh-CN" altLang="zh-CN" sz="2000" dirty="0">
                <a:cs typeface="Times New Roman" panose="02020603050405020304" pitchFamily="18" charset="0"/>
              </a:rPr>
              <a:t>　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8624853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7" grpId="0"/>
      <p:bldP spid="9" grpId="0"/>
      <p:bldP spid="1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717393"/>
          </a:xfrm>
        </p:spPr>
        <p:txBody>
          <a:bodyPr/>
          <a:lstStyle/>
          <a:p>
            <a:pPr indent="609600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Besides his </a:t>
            </a:r>
            <a:r>
              <a:rPr lang="en-US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                     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poems, Yu was </a:t>
            </a:r>
            <a:r>
              <a:rPr lang="en-US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        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successful translator, essay writer and critic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once </a:t>
            </a:r>
            <a:r>
              <a:rPr lang="en-US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                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English poet Siegfried Sassoon’s poem </a:t>
            </a:r>
            <a:r>
              <a:rPr lang="en-US" altLang="zh-CN" sz="2200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</a:t>
            </a:r>
            <a:r>
              <a:rPr lang="en-US" altLang="zh-CN" sz="2200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Past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</a:t>
            </a:r>
            <a:r>
              <a:rPr lang="en-US" altLang="zh-CN" sz="2200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Present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</a:t>
            </a:r>
            <a:r>
              <a:rPr lang="en-US" altLang="zh-CN" sz="2200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Future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Meet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into Chinese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is regarded as a perfect and powerful translation, in which the most famous line is 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心有猛虎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细嗅蔷薇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for “In me the tiger sniffs the rose”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8"/>
          <p:cNvSpPr txBox="1">
            <a:spLocks/>
          </p:cNvSpPr>
          <p:nvPr/>
        </p:nvSpPr>
        <p:spPr bwMode="auto">
          <a:xfrm>
            <a:off x="334566" y="2420888"/>
            <a:ext cx="11485848" cy="12722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20000"/>
              </a:lnSpc>
              <a:spcAft>
                <a:spcPts val="0"/>
              </a:spcAft>
            </a:pP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6. [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考查名词的用法。句意：除了诗歌方面的成就</a:t>
            </a:r>
            <a:r>
              <a:rPr lang="en-US" altLang="zh-CN" sz="22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余光中还是一位成功的翻译家、散文家和评论家。根据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“Besides his... in poems,”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sz="22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此处是指除了诗歌方面的成就</a:t>
            </a:r>
            <a:r>
              <a:rPr lang="en-US" altLang="zh-CN" sz="22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achievement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成就</a:t>
            </a:r>
            <a:r>
              <a:rPr lang="en-US" altLang="zh-CN" sz="22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此处用名词复数形式表泛指。故填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achievements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9"/>
          <p:cNvSpPr txBox="1">
            <a:spLocks/>
          </p:cNvSpPr>
          <p:nvPr/>
        </p:nvSpPr>
        <p:spPr bwMode="auto">
          <a:xfrm>
            <a:off x="360854" y="3645024"/>
            <a:ext cx="11485848" cy="13111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20000"/>
              </a:lnSpc>
              <a:spcAft>
                <a:spcPts val="0"/>
              </a:spcAft>
            </a:pP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7. [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考查副词的用法。句意同上题。根据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“Besides his...in poems, Yu was...a successful translator, essay writer and critic.”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sz="22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此处是指除了诗歌方面的成就</a:t>
            </a:r>
            <a:r>
              <a:rPr lang="en-US" altLang="zh-CN" sz="22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余光中还是一位成功的翻译家、散文家和评论家</a:t>
            </a:r>
            <a:r>
              <a:rPr lang="en-US" altLang="zh-CN" sz="22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also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也</a:t>
            </a:r>
            <a:r>
              <a:rPr lang="en-US" altLang="zh-CN" sz="22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位于句中。故填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also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10"/>
          <p:cNvSpPr txBox="1">
            <a:spLocks/>
          </p:cNvSpPr>
          <p:nvPr/>
        </p:nvSpPr>
        <p:spPr bwMode="auto">
          <a:xfrm>
            <a:off x="334566" y="4869160"/>
            <a:ext cx="11485848" cy="17173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20000"/>
              </a:lnSpc>
              <a:spcAft>
                <a:spcPts val="0"/>
              </a:spcAft>
            </a:pP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8. [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考查动词的用法。句意：他曾将英国诗人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Siegfried Sassoon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的诗《</a:t>
            </a:r>
            <a:r>
              <a:rPr lang="en-US" altLang="zh-CN" sz="2200" b="1" i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 b="1" i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</a:t>
            </a:r>
            <a:r>
              <a:rPr lang="en-US" altLang="zh-CN" sz="2200" b="1" i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Past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</a:t>
            </a:r>
            <a:r>
              <a:rPr lang="en-US" altLang="zh-CN" sz="2200" b="1" i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Present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</a:t>
            </a:r>
            <a:r>
              <a:rPr lang="en-US" altLang="zh-CN" sz="2200" b="1" i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Future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 b="1" i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Meet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》译成中文。根据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“He once... English poet Siegfried Sassoon’s poem </a:t>
            </a:r>
            <a:r>
              <a:rPr lang="en-US" altLang="zh-CN" sz="2200" b="1" i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 b="1" i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</a:t>
            </a:r>
            <a:r>
              <a:rPr lang="en-US" altLang="zh-CN" sz="2200" b="1" i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Past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</a:t>
            </a:r>
            <a:r>
              <a:rPr lang="en-US" altLang="zh-CN" sz="2200" b="1" i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Present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</a:t>
            </a:r>
            <a:r>
              <a:rPr lang="en-US" altLang="zh-CN" sz="2200" b="1" i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Future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 b="1" i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Meet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into Chinese.”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sz="22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此处是指他曾将这首诗译成中文</a:t>
            </a:r>
            <a:r>
              <a:rPr lang="en-US" altLang="zh-CN" sz="22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translate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翻译</a:t>
            </a:r>
            <a:r>
              <a:rPr lang="en-US" altLang="zh-CN" sz="22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此处用过去式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translated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translated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2963045" y="783865"/>
            <a:ext cx="2082621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200" dirty="0">
                <a:cs typeface="Times New Roman" panose="02020603050405020304" pitchFamily="18" charset="0"/>
              </a:rPr>
              <a:t>achievements</a:t>
            </a:r>
            <a:r>
              <a:rPr lang="zh-CN" altLang="zh-CN" sz="2200" dirty="0">
                <a:cs typeface="Times New Roman" panose="02020603050405020304" pitchFamily="18" charset="0"/>
              </a:rPr>
              <a:t>　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7677409" y="783865"/>
            <a:ext cx="938077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200" dirty="0">
                <a:cs typeface="Times New Roman" panose="02020603050405020304" pitchFamily="18" charset="0"/>
              </a:rPr>
              <a:t>also</a:t>
            </a:r>
            <a:r>
              <a:rPr lang="zh-CN" altLang="zh-CN" sz="2200" dirty="0">
                <a:cs typeface="Times New Roman" panose="02020603050405020304" pitchFamily="18" charset="0"/>
              </a:rPr>
              <a:t>　</a:t>
            </a:r>
            <a:endParaRPr lang="zh-CN" altLang="en-US" dirty="0"/>
          </a:p>
        </p:txBody>
      </p:sp>
      <p:sp>
        <p:nvSpPr>
          <p:cNvPr id="11" name="矩形 10"/>
          <p:cNvSpPr/>
          <p:nvPr/>
        </p:nvSpPr>
        <p:spPr>
          <a:xfrm>
            <a:off x="4142680" y="1184460"/>
            <a:ext cx="1691489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200" dirty="0">
                <a:cs typeface="Times New Roman" panose="02020603050405020304" pitchFamily="18" charset="0"/>
              </a:rPr>
              <a:t>translated</a:t>
            </a:r>
            <a:r>
              <a:rPr lang="zh-CN" altLang="zh-CN" sz="2200" dirty="0">
                <a:cs typeface="Times New Roman" panose="02020603050405020304" pitchFamily="18" charset="0"/>
              </a:rPr>
              <a:t>　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0851039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7" grpId="0"/>
      <p:bldP spid="9" grpId="0"/>
      <p:bldP spid="1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160591"/>
          </a:xfrm>
        </p:spPr>
        <p:txBody>
          <a:bodyPr/>
          <a:lstStyle/>
          <a:p>
            <a:pPr indent="609600" hangingPunct="0">
              <a:lnSpc>
                <a:spcPct val="14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Yu spent his whole life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     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the 2015 interview with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’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Daily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he said, “The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why I keep writing till today is my passion for the Chinese language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He then added that his love for his mother and his motherland made this passion stronger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1"/>
          <p:cNvSpPr txBox="1">
            <a:spLocks/>
          </p:cNvSpPr>
          <p:nvPr/>
        </p:nvSpPr>
        <p:spPr bwMode="auto">
          <a:xfrm>
            <a:off x="334566" y="2854435"/>
            <a:ext cx="11485848" cy="15826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9. 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考查动词的用法。句意：余光中花费一生时间写作。根据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“Yu spent his whole life....”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此处是指余光中花费一生时间写作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spent time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doing </a:t>
            </a:r>
            <a:r>
              <a:rPr lang="en-US" altLang="zh-CN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花费时间做某事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writing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写作。故填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writing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2"/>
          <p:cNvSpPr txBox="1">
            <a:spLocks/>
          </p:cNvSpPr>
          <p:nvPr/>
        </p:nvSpPr>
        <p:spPr bwMode="auto">
          <a:xfrm>
            <a:off x="360854" y="4437112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10. 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考查名词的用法。句意：我之所以坚持写作到今天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是因为我对汉语的热爱。根据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“The... why I keep writing till today is my passion for the Chinese language.”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此处是指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之所以坚持写作到今天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是因为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对汉语的热爱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reason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原因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此处用名词单数。故填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reason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4678851" y="690099"/>
            <a:ext cx="1141659" cy="6093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40000"/>
              </a:lnSpc>
            </a:pPr>
            <a:r>
              <a:rPr lang="en-US" altLang="zh-CN" sz="2400" dirty="0"/>
              <a:t>writing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2634062" y="1264866"/>
            <a:ext cx="1051122" cy="6093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40000"/>
              </a:lnSpc>
            </a:pPr>
            <a:r>
              <a:rPr lang="en-US" altLang="zh-CN" sz="2400" dirty="0"/>
              <a:t>reason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7390418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6" grpId="0"/>
      <p:bldP spid="9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467</TotalTime>
  <Words>784</Words>
  <Application>Microsoft Office PowerPoint</Application>
  <PresentationFormat>自定义</PresentationFormat>
  <Paragraphs>32</Paragraphs>
  <Slides>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14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Windows User</cp:lastModifiedBy>
  <cp:revision>455</cp:revision>
  <dcterms:created xsi:type="dcterms:W3CDTF">2020-11-06T05:24:00Z</dcterms:created>
  <dcterms:modified xsi:type="dcterms:W3CDTF">2025-09-17T12:13:06Z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